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82" r:id="rId2"/>
    <p:sldId id="267" r:id="rId3"/>
    <p:sldId id="283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76" r:id="rId13"/>
    <p:sldId id="264" r:id="rId14"/>
    <p:sldId id="274" r:id="rId15"/>
    <p:sldId id="265" r:id="rId16"/>
    <p:sldId id="279" r:id="rId17"/>
    <p:sldId id="278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3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A64F-ADD4-4B9A-8981-3A23076CF0F1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CC66C-6F0A-418B-B4CB-0D1D00194C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CC66C-6F0A-418B-B4CB-0D1D00194C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CC66C-6F0A-418B-B4CB-0D1D00194C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3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2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0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6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2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8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8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8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0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770BD5D-1A5A-477A-8EE5-75BA4B0FE9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6DD0411-28AA-47B9-8770-EF89EFDF8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4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EXAMINING THE SHOULDER</a:t>
            </a:r>
          </a:p>
        </p:txBody>
      </p:sp>
    </p:spTree>
    <p:extLst>
      <p:ext uri="{BB962C8B-B14F-4D97-AF65-F5344CB8AC3E}">
        <p14:creationId xmlns:p14="http://schemas.microsoft.com/office/powerpoint/2010/main" val="415830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6" y="1734857"/>
            <a:ext cx="2824112" cy="3388287"/>
          </a:xfrm>
        </p:spPr>
        <p:txBody>
          <a:bodyPr anchor="ctr">
            <a:normAutofit/>
          </a:bodyPr>
          <a:lstStyle/>
          <a:p>
            <a:r>
              <a:rPr lang="en-GB" sz="3100"/>
              <a:t>Rotator Cuff tendinopathy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051" y="978993"/>
            <a:ext cx="4023913" cy="490001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Other signs…..</a:t>
            </a:r>
          </a:p>
          <a:p>
            <a:r>
              <a:rPr lang="en-GB" sz="2000" dirty="0"/>
              <a:t>+</a:t>
            </a:r>
            <a:r>
              <a:rPr lang="en-GB" sz="2000" dirty="0" err="1"/>
              <a:t>ve</a:t>
            </a:r>
            <a:r>
              <a:rPr lang="en-GB" sz="2000" dirty="0"/>
              <a:t> painful arc</a:t>
            </a:r>
          </a:p>
          <a:p>
            <a:r>
              <a:rPr lang="en-GB" sz="2000" dirty="0"/>
              <a:t>+</a:t>
            </a:r>
            <a:r>
              <a:rPr lang="en-GB" sz="2000" dirty="0" err="1"/>
              <a:t>ve</a:t>
            </a:r>
            <a:r>
              <a:rPr lang="en-GB" sz="2000" dirty="0"/>
              <a:t> Hawkins Kennedy </a:t>
            </a:r>
          </a:p>
          <a:p>
            <a:r>
              <a:rPr lang="en-GB" sz="2000" dirty="0"/>
              <a:t>+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Neer</a:t>
            </a:r>
            <a:endParaRPr lang="en-GB" sz="2000" dirty="0"/>
          </a:p>
          <a:p>
            <a:r>
              <a:rPr lang="en-GB" sz="2000" dirty="0"/>
              <a:t>Pain/weak Full/empty can</a:t>
            </a:r>
          </a:p>
          <a:p>
            <a:r>
              <a:rPr lang="en-GB" sz="2000" dirty="0"/>
              <a:t>Pain/weak external rotation test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&gt;3 +</a:t>
            </a:r>
            <a:r>
              <a:rPr lang="en-GB" sz="2000" dirty="0" err="1"/>
              <a:t>ve</a:t>
            </a:r>
            <a:r>
              <a:rPr lang="en-GB" sz="2000" dirty="0"/>
              <a:t> tests = +LR2.93</a:t>
            </a:r>
          </a:p>
        </p:txBody>
      </p:sp>
    </p:spTree>
    <p:extLst>
      <p:ext uri="{BB962C8B-B14F-4D97-AF65-F5344CB8AC3E}">
        <p14:creationId xmlns:p14="http://schemas.microsoft.com/office/powerpoint/2010/main" val="21484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WEAK and Painful…..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Age = &gt;50</a:t>
            </a:r>
          </a:p>
          <a:p>
            <a:r>
              <a:rPr lang="en-GB" sz="2000" dirty="0"/>
              <a:t>Trauma = </a:t>
            </a:r>
            <a:r>
              <a:rPr lang="en-GB" sz="2000" dirty="0">
                <a:solidFill>
                  <a:srgbClr val="FF0000"/>
                </a:solidFill>
              </a:rPr>
              <a:t>YES</a:t>
            </a:r>
          </a:p>
          <a:p>
            <a:r>
              <a:rPr lang="en-GB" sz="2000" dirty="0"/>
              <a:t>External rotation test </a:t>
            </a:r>
            <a:r>
              <a:rPr lang="en-GB" sz="2000" dirty="0">
                <a:solidFill>
                  <a:srgbClr val="FF0000"/>
                </a:solidFill>
              </a:rPr>
              <a:t>= WEAK/PAINFUL </a:t>
            </a:r>
            <a:r>
              <a:rPr lang="en-GB" sz="2000" dirty="0"/>
              <a:t>on </a:t>
            </a:r>
            <a:r>
              <a:rPr lang="en-GB" sz="2000" dirty="0">
                <a:solidFill>
                  <a:srgbClr val="00B0F0"/>
                </a:solidFill>
              </a:rPr>
              <a:t>resisted</a:t>
            </a:r>
            <a:r>
              <a:rPr lang="en-GB" sz="2000" dirty="0"/>
              <a:t> tests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Dx</a:t>
            </a:r>
            <a:r>
              <a:rPr lang="en-GB" sz="2000" dirty="0"/>
              <a:t> = Rotator Cuff Tear</a:t>
            </a:r>
          </a:p>
          <a:p>
            <a:pPr marL="0" indent="0">
              <a:buNone/>
            </a:pPr>
            <a:r>
              <a:rPr lang="en-GB" sz="2000" dirty="0" err="1"/>
              <a:t>Mx</a:t>
            </a:r>
            <a:r>
              <a:rPr lang="en-GB" sz="2000" dirty="0"/>
              <a:t> = Refer Ortho</a:t>
            </a:r>
          </a:p>
        </p:txBody>
      </p:sp>
    </p:spTree>
    <p:extLst>
      <p:ext uri="{BB962C8B-B14F-4D97-AF65-F5344CB8AC3E}">
        <p14:creationId xmlns:p14="http://schemas.microsoft.com/office/powerpoint/2010/main" val="417916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Subscapularis Tear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10745"/>
            <a:ext cx="7524003" cy="3636510"/>
          </a:xfrm>
        </p:spPr>
        <p:txBody>
          <a:bodyPr>
            <a:normAutofit/>
          </a:bodyPr>
          <a:lstStyle/>
          <a:p>
            <a:r>
              <a:rPr lang="en-GB" sz="2000" dirty="0"/>
              <a:t>Trauma</a:t>
            </a:r>
          </a:p>
          <a:p>
            <a:r>
              <a:rPr lang="en-GB" sz="2000" dirty="0"/>
              <a:t>Loss of internal rotation strength</a:t>
            </a:r>
          </a:p>
          <a:p>
            <a:r>
              <a:rPr lang="en-GB" sz="2000" dirty="0"/>
              <a:t>Positive bear hug/lift off test</a:t>
            </a:r>
          </a:p>
          <a:p>
            <a:r>
              <a:rPr lang="en-GB" sz="2000" dirty="0">
                <a:solidFill>
                  <a:srgbClr val="FF0000"/>
                </a:solidFill>
              </a:rPr>
              <a:t>Urgent USS and Orthopaedic referral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31726"/>
            <a:ext cx="3105696" cy="23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2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n-GB" dirty="0"/>
              <a:t>UNSTABLE and Painful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024" y="2413000"/>
            <a:ext cx="5289550" cy="3632200"/>
          </a:xfrm>
        </p:spPr>
        <p:txBody>
          <a:bodyPr>
            <a:normAutofit/>
          </a:bodyPr>
          <a:lstStyle/>
          <a:p>
            <a:r>
              <a:rPr lang="en-GB" dirty="0"/>
              <a:t>Trauma = NO</a:t>
            </a:r>
          </a:p>
          <a:p>
            <a:r>
              <a:rPr lang="en-GB" dirty="0"/>
              <a:t>Age = 20 +</a:t>
            </a:r>
          </a:p>
          <a:p>
            <a:r>
              <a:rPr lang="en-GB" dirty="0"/>
              <a:t>External rotation test in abduction = </a:t>
            </a:r>
            <a:r>
              <a:rPr lang="en-GB" dirty="0">
                <a:solidFill>
                  <a:srgbClr val="FF0000"/>
                </a:solidFill>
              </a:rPr>
              <a:t>Pain or APPREHENSION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Dx = Atraumatic instability</a:t>
            </a:r>
          </a:p>
          <a:p>
            <a:pPr marL="0" indent="0">
              <a:buNone/>
            </a:pPr>
            <a:r>
              <a:rPr lang="en-GB" dirty="0"/>
              <a:t>Mx = Refer Physio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487A4D-2804-9643-887F-1140316863B1}"/>
              </a:ext>
            </a:extLst>
          </p:cNvPr>
          <p:cNvGrpSpPr/>
          <p:nvPr/>
        </p:nvGrpSpPr>
        <p:grpSpPr>
          <a:xfrm>
            <a:off x="323528" y="3212977"/>
            <a:ext cx="2581597" cy="2159659"/>
            <a:chOff x="323528" y="3212977"/>
            <a:chExt cx="2581597" cy="21596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4BEB2-4A47-E744-B5C8-ABA77CC61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0" y="3212977"/>
              <a:ext cx="2498635" cy="1880222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6CD6F6-8C8B-654B-AF87-FC99D055A827}"/>
                </a:ext>
              </a:extLst>
            </p:cNvPr>
            <p:cNvSpPr txBox="1"/>
            <p:nvPr/>
          </p:nvSpPr>
          <p:spPr>
            <a:xfrm>
              <a:off x="323528" y="5157192"/>
              <a:ext cx="13067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Ref: </a:t>
              </a:r>
              <a:r>
                <a:rPr lang="en-US" sz="800" dirty="0" err="1"/>
                <a:t>Researchgate.net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817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Atraumatic</a:t>
            </a:r>
          </a:p>
          <a:p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PHYSIOTHERAPY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((+/- Surgery))</a:t>
            </a:r>
          </a:p>
        </p:txBody>
      </p:sp>
      <p:pic>
        <p:nvPicPr>
          <p:cNvPr id="32770" name="Picture 2" descr="https://encrypted-tbn2.gstatic.com/images?q=tbn:ANd9GcQUvt7eDYSJNT5V_i4tfV6AzPs7JjRsHfMWu2nNXPZMTCOv4DCz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642" y="4629740"/>
            <a:ext cx="2999357" cy="2228260"/>
          </a:xfrm>
          <a:prstGeom prst="rect">
            <a:avLst/>
          </a:prstGeom>
          <a:noFill/>
        </p:spPr>
      </p:pic>
      <p:pic>
        <p:nvPicPr>
          <p:cNvPr id="32772" name="Picture 4" descr="http://www.maitrise-orthop.com/corpusmaitri/orthopaedic/112_kelly/kelly-fig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615" y="1087754"/>
            <a:ext cx="2999358" cy="2234621"/>
          </a:xfrm>
          <a:prstGeom prst="rect">
            <a:avLst/>
          </a:prstGeom>
          <a:noFill/>
        </p:spPr>
      </p:pic>
      <p:pic>
        <p:nvPicPr>
          <p:cNvPr id="32774" name="Picture 6" descr="http://farm9.staticflickr.com/8249/8592518692_bee3c59f53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629740"/>
            <a:ext cx="3094313" cy="2234621"/>
          </a:xfrm>
          <a:prstGeom prst="rect">
            <a:avLst/>
          </a:prstGeom>
          <a:noFill/>
        </p:spPr>
      </p:pic>
      <p:pic>
        <p:nvPicPr>
          <p:cNvPr id="32776" name="Picture 8" descr="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313" y="4629740"/>
            <a:ext cx="3050329" cy="2234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30327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UNSTABLE and Painful…..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708920"/>
            <a:ext cx="7524003" cy="3636510"/>
          </a:xfrm>
        </p:spPr>
        <p:txBody>
          <a:bodyPr>
            <a:normAutofit/>
          </a:bodyPr>
          <a:lstStyle/>
          <a:p>
            <a:r>
              <a:rPr lang="en-GB" sz="2000" dirty="0"/>
              <a:t>Trauma = YES</a:t>
            </a:r>
          </a:p>
          <a:p>
            <a:r>
              <a:rPr lang="en-GB" sz="2000" dirty="0"/>
              <a:t>Age = ANY</a:t>
            </a:r>
          </a:p>
          <a:p>
            <a:r>
              <a:rPr lang="en-GB" sz="2000" dirty="0"/>
              <a:t>External rotation test in abduction = </a:t>
            </a:r>
            <a:r>
              <a:rPr lang="en-GB" sz="2000" dirty="0">
                <a:solidFill>
                  <a:srgbClr val="FF0000"/>
                </a:solidFill>
              </a:rPr>
              <a:t>Pain</a:t>
            </a:r>
            <a:r>
              <a:rPr lang="en-GB" sz="2000" dirty="0"/>
              <a:t> or </a:t>
            </a:r>
            <a:r>
              <a:rPr lang="en-GB" sz="2000" dirty="0">
                <a:solidFill>
                  <a:srgbClr val="FFC000"/>
                </a:solidFill>
              </a:rPr>
              <a:t>APPREHENSION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Dx</a:t>
            </a:r>
            <a:r>
              <a:rPr lang="en-GB" sz="2000" dirty="0"/>
              <a:t> = Structural defect</a:t>
            </a:r>
          </a:p>
          <a:p>
            <a:pPr marL="0" indent="0">
              <a:buNone/>
            </a:pPr>
            <a:r>
              <a:rPr lang="en-GB" sz="2000" dirty="0" err="1"/>
              <a:t>Mx</a:t>
            </a:r>
            <a:r>
              <a:rPr lang="en-GB" sz="2000" dirty="0"/>
              <a:t> = Ortho/physio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557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ACJ Disorders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645472"/>
            <a:ext cx="3657600" cy="658368"/>
          </a:xfrm>
        </p:spPr>
        <p:txBody>
          <a:bodyPr/>
          <a:lstStyle/>
          <a:p>
            <a:r>
              <a:rPr lang="en-US" dirty="0"/>
              <a:t>Acute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437952"/>
            <a:ext cx="3657600" cy="3886200"/>
          </a:xfrm>
        </p:spPr>
        <p:txBody>
          <a:bodyPr/>
          <a:lstStyle/>
          <a:p>
            <a:r>
              <a:rPr lang="en-US" dirty="0"/>
              <a:t>Acute </a:t>
            </a:r>
          </a:p>
          <a:p>
            <a:r>
              <a:rPr lang="en-US" dirty="0"/>
              <a:t>Displaced</a:t>
            </a:r>
          </a:p>
          <a:p>
            <a:r>
              <a:rPr lang="en-US" dirty="0"/>
              <a:t>Athlete</a:t>
            </a:r>
          </a:p>
          <a:p>
            <a:r>
              <a:rPr lang="en-US" dirty="0"/>
              <a:t>Young manual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Consider surgery 2/52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2645472"/>
            <a:ext cx="3657600" cy="658368"/>
          </a:xfrm>
        </p:spPr>
        <p:txBody>
          <a:bodyPr/>
          <a:lstStyle/>
          <a:p>
            <a:r>
              <a:rPr lang="en-US" dirty="0"/>
              <a:t>Chronic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71975" y="3437952"/>
            <a:ext cx="3657600" cy="3886200"/>
          </a:xfrm>
        </p:spPr>
        <p:txBody>
          <a:bodyPr/>
          <a:lstStyle/>
          <a:p>
            <a:r>
              <a:rPr lang="en-US" dirty="0"/>
              <a:t>Displaced </a:t>
            </a:r>
          </a:p>
          <a:p>
            <a:r>
              <a:rPr lang="en-US" dirty="0"/>
              <a:t>Symptomatic</a:t>
            </a:r>
          </a:p>
          <a:p>
            <a:r>
              <a:rPr lang="en-US" dirty="0"/>
              <a:t>or OA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Consultation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1492" b="15985"/>
          <a:stretch/>
        </p:blipFill>
        <p:spPr>
          <a:xfrm>
            <a:off x="2555776" y="836712"/>
            <a:ext cx="3336323" cy="20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78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Is the painful shoulder</a:t>
            </a:r>
          </a:p>
          <a:p>
            <a:pPr lvl="1"/>
            <a:r>
              <a:rPr lang="en-GB" dirty="0"/>
              <a:t>Stiff		</a:t>
            </a:r>
            <a:r>
              <a:rPr lang="en-GB" sz="2000" i="1" dirty="0"/>
              <a:t>think frozen shoulder/OA/missed dislocation</a:t>
            </a:r>
          </a:p>
          <a:p>
            <a:pPr lvl="1"/>
            <a:r>
              <a:rPr lang="en-GB" dirty="0"/>
              <a:t>Weak		</a:t>
            </a:r>
            <a:r>
              <a:rPr lang="en-GB" sz="2000" i="1" dirty="0"/>
              <a:t>think rotator cuff tendinopathy/tear</a:t>
            </a:r>
          </a:p>
          <a:p>
            <a:pPr lvl="1"/>
            <a:r>
              <a:rPr lang="en-GB" dirty="0"/>
              <a:t>Unstable	</a:t>
            </a:r>
            <a:r>
              <a:rPr lang="en-GB" sz="2000" i="1" dirty="0"/>
              <a:t>think congenital/structural defect</a:t>
            </a:r>
            <a:endParaRPr lang="en-GB" dirty="0"/>
          </a:p>
          <a:p>
            <a:pPr lvl="1"/>
            <a:endParaRPr lang="en-GB" sz="2000" i="1" dirty="0"/>
          </a:p>
          <a:p>
            <a:r>
              <a:rPr lang="en-GB" sz="2800" dirty="0"/>
              <a:t>Use three simple criteria to decide management</a:t>
            </a:r>
          </a:p>
          <a:p>
            <a:pPr lvl="1"/>
            <a:r>
              <a:rPr lang="en-GB" dirty="0"/>
              <a:t>Trauma</a:t>
            </a:r>
          </a:p>
          <a:p>
            <a:pPr lvl="1"/>
            <a:r>
              <a:rPr lang="en-GB" dirty="0"/>
              <a:t>Age</a:t>
            </a:r>
          </a:p>
          <a:p>
            <a:pPr lvl="1"/>
            <a:r>
              <a:rPr lang="en-GB" dirty="0"/>
              <a:t>External rotation test</a:t>
            </a:r>
          </a:p>
        </p:txBody>
      </p:sp>
    </p:spTree>
    <p:extLst>
      <p:ext uri="{BB962C8B-B14F-4D97-AF65-F5344CB8AC3E}">
        <p14:creationId xmlns:p14="http://schemas.microsoft.com/office/powerpoint/2010/main" val="11768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624"/>
            <a:ext cx="450407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3813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BESS.org.uk</a:t>
            </a:r>
          </a:p>
        </p:txBody>
      </p:sp>
    </p:spTree>
    <p:extLst>
      <p:ext uri="{BB962C8B-B14F-4D97-AF65-F5344CB8AC3E}">
        <p14:creationId xmlns:p14="http://schemas.microsoft.com/office/powerpoint/2010/main" val="30409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CAN BE COMPLICATED…….</a:t>
            </a:r>
            <a:br>
              <a:rPr lang="en-GB" dirty="0"/>
            </a:br>
            <a:r>
              <a:rPr lang="en-GB" dirty="0"/>
              <a:t>WHY…..?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3447475"/>
            <a:ext cx="7524003" cy="3581925"/>
          </a:xfrm>
        </p:spPr>
        <p:txBody>
          <a:bodyPr>
            <a:normAutofit/>
          </a:bodyPr>
          <a:lstStyle/>
          <a:p>
            <a:r>
              <a:rPr lang="en-GB" sz="2000" b="1" dirty="0"/>
              <a:t>Many pathologies cause shoulder pain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b="1" dirty="0"/>
              <a:t>Many of the 129 (!) Clinical tests NOT specific or sensitive in isolation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b="1" dirty="0"/>
              <a:t>Soft tissue damage does not correlate with functional deficits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E8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DD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B5F5DA-C2A5-A247-8478-561165754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0" y="1204593"/>
            <a:ext cx="7979939" cy="4448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88546-4CCD-5247-9F6D-A400610C7D1D}"/>
              </a:ext>
            </a:extLst>
          </p:cNvPr>
          <p:cNvSpPr txBox="1"/>
          <p:nvPr/>
        </p:nvSpPr>
        <p:spPr>
          <a:xfrm>
            <a:off x="251520" y="6425646"/>
            <a:ext cx="2553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Ref: Adam </a:t>
            </a:r>
            <a:r>
              <a:rPr lang="en-US" sz="1000" dirty="0" err="1">
                <a:solidFill>
                  <a:schemeClr val="bg1"/>
                </a:solidFill>
              </a:rPr>
              <a:t>Meakins</a:t>
            </a:r>
            <a:r>
              <a:rPr lang="en-US" sz="1000" dirty="0">
                <a:solidFill>
                  <a:schemeClr val="bg1"/>
                </a:solidFill>
              </a:rPr>
              <a:t> / The Sports Physio</a:t>
            </a:r>
          </a:p>
        </p:txBody>
      </p:sp>
    </p:spTree>
    <p:extLst>
      <p:ext uri="{BB962C8B-B14F-4D97-AF65-F5344CB8AC3E}">
        <p14:creationId xmlns:p14="http://schemas.microsoft.com/office/powerpoint/2010/main" val="43005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BUT……..We can simplify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22287"/>
            <a:ext cx="8784975" cy="3636510"/>
          </a:xfrm>
        </p:spPr>
        <p:txBody>
          <a:bodyPr/>
          <a:lstStyle/>
          <a:p>
            <a:r>
              <a:rPr lang="en-GB" sz="3200" b="1" dirty="0"/>
              <a:t>Painful Shoulders are generally either…..</a:t>
            </a:r>
          </a:p>
          <a:p>
            <a:endParaRPr lang="en-GB" dirty="0"/>
          </a:p>
          <a:p>
            <a:pPr lvl="1"/>
            <a:r>
              <a:rPr lang="en-GB" sz="1800" b="1" dirty="0"/>
              <a:t>STIFF and painful</a:t>
            </a:r>
          </a:p>
          <a:p>
            <a:pPr lvl="1"/>
            <a:r>
              <a:rPr lang="en-GB" sz="1800" b="1" dirty="0"/>
              <a:t>WEAK and painful</a:t>
            </a:r>
          </a:p>
          <a:p>
            <a:pPr lvl="1"/>
            <a:r>
              <a:rPr lang="en-GB" sz="1800" b="1" dirty="0"/>
              <a:t>UNSTABLE and painful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82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 criteria can help guide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History of trauma</a:t>
            </a:r>
          </a:p>
          <a:p>
            <a:endParaRPr lang="en-GB" sz="3200" b="1" dirty="0"/>
          </a:p>
          <a:p>
            <a:r>
              <a:rPr lang="en-GB" sz="3200" b="1" dirty="0"/>
              <a:t>Age</a:t>
            </a:r>
          </a:p>
          <a:p>
            <a:endParaRPr lang="en-GB" sz="3200" b="1" dirty="0"/>
          </a:p>
          <a:p>
            <a:r>
              <a:rPr lang="en-GB" sz="3200" b="1" dirty="0"/>
              <a:t>Shoulder external rotation test</a:t>
            </a:r>
          </a:p>
        </p:txBody>
      </p:sp>
    </p:spTree>
    <p:extLst>
      <p:ext uri="{BB962C8B-B14F-4D97-AF65-F5344CB8AC3E}">
        <p14:creationId xmlns:p14="http://schemas.microsoft.com/office/powerpoint/2010/main" val="425762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first…..CLEAR THE 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Is it even the shoulder?</a:t>
            </a:r>
          </a:p>
          <a:p>
            <a:pPr lvl="1"/>
            <a:r>
              <a:rPr lang="en-GB" dirty="0"/>
              <a:t>Pain on neck movement</a:t>
            </a:r>
          </a:p>
          <a:p>
            <a:pPr lvl="1"/>
            <a:r>
              <a:rPr lang="en-GB" dirty="0"/>
              <a:t>Neural symptoms</a:t>
            </a:r>
          </a:p>
          <a:p>
            <a:pPr lvl="1"/>
            <a:r>
              <a:rPr lang="en-GB" dirty="0"/>
              <a:t>+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Spurlings</a:t>
            </a:r>
            <a:r>
              <a:rPr lang="en-GB" dirty="0"/>
              <a:t> test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81" y="1916832"/>
            <a:ext cx="308111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9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STIFF and Painful…..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4" y="2132856"/>
            <a:ext cx="8579296" cy="4525963"/>
          </a:xfrm>
        </p:spPr>
        <p:txBody>
          <a:bodyPr>
            <a:normAutofit fontScale="92500" lnSpcReduction="10000"/>
          </a:bodyPr>
          <a:lstStyle/>
          <a:p>
            <a:endParaRPr lang="en-GB" sz="3000" dirty="0"/>
          </a:p>
          <a:p>
            <a:r>
              <a:rPr lang="en-GB" sz="2300" dirty="0"/>
              <a:t>Age = &gt;40</a:t>
            </a:r>
          </a:p>
          <a:p>
            <a:r>
              <a:rPr lang="en-GB" sz="2300" dirty="0"/>
              <a:t>Trauma = No</a:t>
            </a:r>
          </a:p>
          <a:p>
            <a:r>
              <a:rPr lang="en-GB" sz="2300" dirty="0"/>
              <a:t>Ext Rotation = REDUCED BOTH</a:t>
            </a:r>
          </a:p>
          <a:p>
            <a:pPr marL="393700" lvl="1" indent="0">
              <a:buNone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ACTIVE</a:t>
            </a:r>
            <a:r>
              <a:rPr lang="en-GB" sz="2300" dirty="0"/>
              <a:t> &amp; </a:t>
            </a:r>
            <a:r>
              <a:rPr lang="en-GB" sz="2300" dirty="0">
                <a:solidFill>
                  <a:srgbClr val="FF0000"/>
                </a:solidFill>
              </a:rPr>
              <a:t>PASSIVE</a:t>
            </a:r>
          </a:p>
          <a:p>
            <a:pPr marL="393700" lvl="1" indent="0">
              <a:buNone/>
            </a:pPr>
            <a:endParaRPr lang="en-GB" sz="2300" dirty="0"/>
          </a:p>
          <a:p>
            <a:pPr marL="393700" lvl="1" indent="0">
              <a:buNone/>
            </a:pPr>
            <a:r>
              <a:rPr lang="en-GB" sz="2300" dirty="0"/>
              <a:t>Dx = OA or Frozen Shoulder (normal age range 40-60)</a:t>
            </a:r>
          </a:p>
          <a:p>
            <a:pPr marL="393700" lvl="1" indent="0">
              <a:buNone/>
            </a:pPr>
            <a:r>
              <a:rPr lang="en-GB" sz="2300" dirty="0" err="1"/>
              <a:t>Mx</a:t>
            </a:r>
            <a:r>
              <a:rPr lang="en-GB" sz="2300" dirty="0"/>
              <a:t> = XR (</a:t>
            </a:r>
            <a:r>
              <a:rPr lang="en-GB" sz="2300" i="1" dirty="0"/>
              <a:t>not USS</a:t>
            </a:r>
            <a:r>
              <a:rPr lang="en-GB" sz="2300" dirty="0"/>
              <a:t>)</a:t>
            </a:r>
          </a:p>
          <a:p>
            <a:pPr marL="393700" lvl="1" indent="0">
              <a:buNone/>
            </a:pPr>
            <a:r>
              <a:rPr lang="en-GB" sz="2300" dirty="0"/>
              <a:t>Capsulitis: Physio/Hydrodilatation. Ortho if not coping.</a:t>
            </a:r>
          </a:p>
          <a:p>
            <a:pPr marL="393700" lvl="1" indent="0">
              <a:buNone/>
            </a:pPr>
            <a:r>
              <a:rPr lang="en-GB" sz="2300" dirty="0"/>
              <a:t>OA: Injection (Glenohumeral), Ortho if not coping</a:t>
            </a:r>
            <a:endParaRPr lang="en-GB" sz="2300" dirty="0">
              <a:solidFill>
                <a:srgbClr val="FF0000"/>
              </a:solidFill>
            </a:endParaRPr>
          </a:p>
          <a:p>
            <a:pPr marL="393700" lvl="1" indent="0">
              <a:buNone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0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STIFF and Painful…..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Age = any</a:t>
            </a:r>
          </a:p>
          <a:p>
            <a:r>
              <a:rPr lang="en-GB" sz="2100" dirty="0"/>
              <a:t>Trauma = </a:t>
            </a:r>
            <a:r>
              <a:rPr lang="en-GB" sz="2100" dirty="0">
                <a:solidFill>
                  <a:srgbClr val="FF0000"/>
                </a:solidFill>
              </a:rPr>
              <a:t>YES</a:t>
            </a:r>
            <a:endParaRPr lang="en-GB" sz="2100" dirty="0"/>
          </a:p>
          <a:p>
            <a:r>
              <a:rPr lang="en-GB" sz="2100" dirty="0"/>
              <a:t>Ext Rotation = REDUCED BOTH</a:t>
            </a:r>
          </a:p>
          <a:p>
            <a:pPr marL="393700" lvl="1" indent="0">
              <a:buNone/>
            </a:pP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ACTIVE</a:t>
            </a:r>
            <a:r>
              <a:rPr lang="en-GB" sz="2100" dirty="0"/>
              <a:t> &amp; </a:t>
            </a:r>
            <a:r>
              <a:rPr lang="en-GB" sz="2100" dirty="0">
                <a:solidFill>
                  <a:srgbClr val="FF0000"/>
                </a:solidFill>
              </a:rPr>
              <a:t>PASSIVE</a:t>
            </a:r>
          </a:p>
          <a:p>
            <a:pPr marL="393700" lvl="1" indent="0">
              <a:buNone/>
            </a:pPr>
            <a:endParaRPr lang="en-GB" sz="2100" dirty="0"/>
          </a:p>
          <a:p>
            <a:pPr marL="393700" lvl="1" indent="0">
              <a:buNone/>
            </a:pPr>
            <a:r>
              <a:rPr lang="en-GB" sz="2100" dirty="0" err="1"/>
              <a:t>Dx</a:t>
            </a:r>
            <a:r>
              <a:rPr lang="en-GB" sz="2100" dirty="0"/>
              <a:t> = Missed # or dislocation</a:t>
            </a:r>
          </a:p>
          <a:p>
            <a:pPr marL="393700" lvl="1" indent="0">
              <a:buNone/>
            </a:pPr>
            <a:r>
              <a:rPr lang="en-GB" sz="2100" dirty="0" err="1"/>
              <a:t>Mx</a:t>
            </a:r>
            <a:r>
              <a:rPr lang="en-GB" sz="2100" dirty="0"/>
              <a:t> = XR (</a:t>
            </a:r>
            <a:r>
              <a:rPr lang="en-GB" sz="2100" i="1" dirty="0"/>
              <a:t>not USS</a:t>
            </a:r>
            <a:r>
              <a:rPr lang="en-GB" sz="2100" dirty="0"/>
              <a:t>)/Ortho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96" y="2070348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96" y="408657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2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r>
              <a:rPr lang="en-GB" dirty="0"/>
              <a:t>WEAK and Painful…..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024" y="2413000"/>
            <a:ext cx="5289550" cy="39978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Age = 30+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Trauma = NO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External rotation test = </a:t>
            </a:r>
            <a:r>
              <a:rPr lang="en-GB" sz="2000" dirty="0">
                <a:solidFill>
                  <a:srgbClr val="FF0000"/>
                </a:solidFill>
              </a:rPr>
              <a:t>WEAK/PAINFUL</a:t>
            </a:r>
            <a:r>
              <a:rPr lang="en-GB" sz="2000" dirty="0"/>
              <a:t> on resisted testing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Dx = Rotator cuff tendinopathy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Mx = Physio – BESS guidelines suggest 6-12/52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537838-84FD-0945-849E-38F4025CE92E}"/>
              </a:ext>
            </a:extLst>
          </p:cNvPr>
          <p:cNvGrpSpPr/>
          <p:nvPr/>
        </p:nvGrpSpPr>
        <p:grpSpPr>
          <a:xfrm>
            <a:off x="638313" y="3033324"/>
            <a:ext cx="2266812" cy="2699352"/>
            <a:chOff x="638313" y="3033324"/>
            <a:chExt cx="2266812" cy="2699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8A484-9B83-294C-AA18-B37044FC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28" y="3033324"/>
              <a:ext cx="2184797" cy="2475690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3469D3-AC5B-E842-B1EB-AA85C027EC6D}"/>
                </a:ext>
              </a:extLst>
            </p:cNvPr>
            <p:cNvSpPr txBox="1"/>
            <p:nvPr/>
          </p:nvSpPr>
          <p:spPr>
            <a:xfrm>
              <a:off x="638313" y="5517232"/>
              <a:ext cx="9813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Ref: </a:t>
              </a:r>
              <a:r>
                <a:rPr lang="en-US" sz="800" dirty="0" err="1"/>
                <a:t>Physiotutors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7338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457</Words>
  <Application>Microsoft Macintosh PowerPoint</Application>
  <PresentationFormat>On-screen Show (4:3)</PresentationFormat>
  <Paragraphs>129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2</vt:lpstr>
      <vt:lpstr>Quotable</vt:lpstr>
      <vt:lpstr>EXAMINING THE SHOULDER</vt:lpstr>
      <vt:lpstr>IT CAN BE COMPLICATED……. WHY…..?</vt:lpstr>
      <vt:lpstr>PowerPoint Presentation</vt:lpstr>
      <vt:lpstr>BUT……..We can simplify things</vt:lpstr>
      <vt:lpstr>Three criteria can help guide management</vt:lpstr>
      <vt:lpstr>But first…..CLEAR THE NECK</vt:lpstr>
      <vt:lpstr>STIFF and Painful…..</vt:lpstr>
      <vt:lpstr>STIFF and Painful…..</vt:lpstr>
      <vt:lpstr>WEAK and Painful…..</vt:lpstr>
      <vt:lpstr>Rotator Cuff tendinopathy</vt:lpstr>
      <vt:lpstr>WEAK and Painful…..</vt:lpstr>
      <vt:lpstr>Subscapularis Tear</vt:lpstr>
      <vt:lpstr>UNSTABLE and Painful</vt:lpstr>
      <vt:lpstr>Instability </vt:lpstr>
      <vt:lpstr>UNSTABLE and Painful…..</vt:lpstr>
      <vt:lpstr>ACJ Disorders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SHOULDER</dc:title>
  <dc:creator>Su Leeming</dc:creator>
  <cp:lastModifiedBy>Su Leeming</cp:lastModifiedBy>
  <cp:revision>1</cp:revision>
  <dcterms:created xsi:type="dcterms:W3CDTF">2022-03-07T09:17:45Z</dcterms:created>
  <dcterms:modified xsi:type="dcterms:W3CDTF">2022-03-07T09:18:51Z</dcterms:modified>
</cp:coreProperties>
</file>